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56" r:id="rId4"/>
    <p:sldId id="257" r:id="rId5"/>
    <p:sldId id="259" r:id="rId6"/>
    <p:sldId id="260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9" r:id="rId23"/>
    <p:sldId id="280" r:id="rId24"/>
    <p:sldId id="275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68" autoAdjust="0"/>
    <p:restoredTop sz="94660"/>
  </p:normalViewPr>
  <p:slideViewPr>
    <p:cSldViewPr>
      <p:cViewPr varScale="1">
        <p:scale>
          <a:sx n="70" d="100"/>
          <a:sy n="70" d="100"/>
        </p:scale>
        <p:origin x="14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32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674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20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83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61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57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29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21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4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34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76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2D61B-35A5-462B-BF23-9059FA8F93F5}" type="datetimeFigureOut">
              <a:rPr lang="ru-RU" smtClean="0"/>
              <a:t>06.03.2021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49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4B8369-18AB-4598-9907-32A0DC640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8062664" cy="1470025"/>
          </a:xfrm>
        </p:spPr>
        <p:txBody>
          <a:bodyPr>
            <a:normAutofit fontScale="90000"/>
          </a:bodyPr>
          <a:lstStyle/>
          <a:p>
            <a:r>
              <a:rPr lang="x-none" sz="4000" b="1" dirty="0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81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2AE550-C793-442B-8A73-C8AF90B16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E3382B-3FB4-4CB9-A20D-39422FC1E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x-none" sz="2600" dirty="0">
                <a:latin typeface="Times New Roman" panose="02020603050405020304" pitchFamily="18" charset="0"/>
                <a:cs typeface="Times New Roman" pitchFamily="18" charset="0"/>
              </a:rPr>
              <a:t>ШАРТТЫ ЦИКЛ ОПЕРАТОРЛАРЫ </a:t>
            </a:r>
            <a:endParaRPr lang="kk-KZ" sz="2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720000">
              <a:spcBef>
                <a:spcPts val="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itchFamily="18" charset="0"/>
              </a:rPr>
              <a:t>while</a:t>
            </a:r>
            <a:r>
              <a:rPr lang="kk-KZ" sz="2600" dirty="0">
                <a:latin typeface="Times New Roman" panose="02020603050405020304" pitchFamily="18" charset="0"/>
                <a:cs typeface="Times New Roman" pitchFamily="18" charset="0"/>
              </a:rPr>
              <a:t> операторы</a:t>
            </a:r>
            <a:endParaRPr lang="ru-RU" sz="2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720000">
              <a:spcBef>
                <a:spcPts val="0"/>
              </a:spcBef>
            </a:pPr>
            <a:r>
              <a:rPr lang="kk-KZ" sz="2600" dirty="0">
                <a:latin typeface="Times New Roman" panose="02020603050405020304" pitchFamily="18" charset="0"/>
                <a:cs typeface="Times New Roman" pitchFamily="18" charset="0"/>
              </a:rPr>
              <a:t>do – while операторы</a:t>
            </a:r>
            <a:endParaRPr lang="en-US" sz="2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720000">
              <a:spcBef>
                <a:spcPts val="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itchFamily="18" charset="0"/>
              </a:rPr>
              <a:t>for</a:t>
            </a:r>
            <a:r>
              <a:rPr lang="kk-KZ" sz="2600" dirty="0">
                <a:latin typeface="Times New Roman" panose="02020603050405020304" pitchFamily="18" charset="0"/>
                <a:cs typeface="Times New Roman" pitchFamily="18" charset="0"/>
              </a:rPr>
              <a:t> операторы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720000">
              <a:spcBef>
                <a:spcPts val="0"/>
              </a:spcBef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foreach, in</a:t>
            </a: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 операторы</a:t>
            </a:r>
          </a:p>
          <a:p>
            <a:pPr marL="1714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ru-RU" sz="2600" dirty="0" err="1">
                <a:latin typeface="Times New Roman" panose="02020603050405020304" pitchFamily="18" charset="0"/>
                <a:cs typeface="Times New Roman" pitchFamily="18" charset="0"/>
              </a:rPr>
              <a:t>Рекуррентті</a:t>
            </a:r>
            <a:r>
              <a:rPr lang="ru-RU" sz="26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itchFamily="18" charset="0"/>
              </a:rPr>
              <a:t>формуланы</a:t>
            </a:r>
            <a:r>
              <a:rPr lang="ru-RU" sz="26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itchFamily="18" charset="0"/>
              </a:rPr>
              <a:t>қолдану</a:t>
            </a:r>
            <a:endParaRPr lang="en-US" sz="2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0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0460" y="658712"/>
            <a:ext cx="3467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операторы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0460" y="1321291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цикл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дық о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ператор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ын әдетте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шартты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цикл» 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шарты бар цикл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деп атайды, өйткені цикл жұмысының аяқталуы кейбір шарттардың орындалмауымен байланысты. Циклды жазу форматы: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60418" y="223831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while (шарт)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{ операторлар; 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0638" y="2962522"/>
            <a:ext cx="82087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мұндағы,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– логикалық өрнек, өрнек екі мәнді қабылдай алады: </a:t>
            </a:r>
          </a:p>
          <a:p>
            <a:pPr marL="1080000" indent="-342900" algn="just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жалған немесе </a:t>
            </a:r>
          </a:p>
          <a:p>
            <a:pPr marL="1080000" indent="-342900" algn="just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ақиқат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3858" y="4285961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Егер «шарт» ақиқат болса, онда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циклінің «операторлары» орындалады, әйтпесе цикл орындалмайды (аяқталады) және бағдарламаны басқару циклден кейінгі операторға көшеді. </a:t>
            </a:r>
          </a:p>
          <a:p>
            <a:pPr indent="4572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22428" y="116632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80539"/>
            <a:ext cx="459105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755576" y="1341110"/>
            <a:ext cx="7827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Есептің шешімдері бойынша алгоритмдердің құрылымдық схемасындағы while циклы  келесі суретте көрсетілген.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5576" y="999896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873773" y="5081434"/>
            <a:ext cx="52822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while циклінің графикалық көрінісі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07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22428" y="116632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5794" y="800931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201041"/>
            <a:ext cx="792088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while циклі операторларына арналған мысалдары: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while (a/x &gt;= 0.0001) { операторлар;}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Бұл мысалда цикл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a/x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қатынасы 0.0001 шамасынан кіші болғанға дейін орындалады.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while ((x &gt; 0) &amp;&amp; (x &lt;= 100)) { операторлар;}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Бұл мысалда цикл x айнымалысының мәні 0-ден 100 дейінгі аралықта болғанға дейін орындалады. </a:t>
            </a:r>
          </a:p>
          <a:p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while (ok) {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;};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Бұл мысалда цикл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айнымалысы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true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мәнінде болғанға дейін орындалады.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/>
              <a:t> </a:t>
            </a:r>
            <a:endParaRPr lang="ru-RU" sz="2000" dirty="0"/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77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22428" y="116632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5794" y="800931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30406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цикл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інің 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ператор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ын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алғышартты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цикл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ператор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цикла с предусловием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деп атайды.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Яғни,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цикл денесі орындалғанға дейін  тексеріледі.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1803" y="2440825"/>
            <a:ext cx="79523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Емтихан алушының столында 50 емтихан сұрақтары бар. </a:t>
            </a:r>
            <a:r>
              <a:rPr lang="kk-KZ" sz="2400" i="1" u="sng" dirty="0">
                <a:latin typeface="Times New Roman" pitchFamily="18" charset="0"/>
                <a:cs typeface="Times New Roman" pitchFamily="18" charset="0"/>
              </a:rPr>
              <a:t>Студент жетінші билетті тәуекелдеп алуға тырысады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(алынған билет нөмері 1-ден 50 дейінгі аралықта кездейсоқ түрде құрылуы керек). Сәтсіз алынған билет емтихан алушының столына қайта қайтарылып, билеттер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қайта араластырады. Студент билетті неше рет алады?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54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573" y="600876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353867"/>
            <a:ext cx="8352928" cy="5078313"/>
          </a:xfrm>
          <a:prstGeom prst="rect">
            <a:avLst/>
          </a:prstGeom>
          <a:ln w="34925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{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a, c;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Random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rnd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Random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a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rnd.Next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 % 50 + 1;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c = 1;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(a != 7)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{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a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rnd.Next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 % 50 + 1;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c++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}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Билет {0}-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ретте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табылды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Жалғастырасыз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ба(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Y/N)?"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cim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cim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==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'Y'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goto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"Enter 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басыңыз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}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0711" y="1916832"/>
            <a:ext cx="4446730" cy="92333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kk-KZ" b="1" dirty="0"/>
              <a:t>шартты тексеруді ұйымдастыру үшін, цикл іске қосылғанға дейін біріншіден сан </a:t>
            </a:r>
            <a:r>
              <a:rPr lang="en-US" b="1" dirty="0"/>
              <a:t>(</a:t>
            </a:r>
            <a:r>
              <a:rPr lang="kk-KZ" b="1" dirty="0"/>
              <a:t>билет нөмері</a:t>
            </a:r>
            <a:r>
              <a:rPr lang="en-US" b="1" dirty="0"/>
              <a:t>) </a:t>
            </a:r>
            <a:r>
              <a:rPr lang="kk-KZ" b="1" dirty="0"/>
              <a:t> кездейсоқ құрылуы керек</a:t>
            </a:r>
            <a:r>
              <a:rPr lang="en-US" b="1" dirty="0"/>
              <a:t>.</a:t>
            </a:r>
            <a:endParaRPr lang="ru-RU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164271" y="2636912"/>
            <a:ext cx="104644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176465" y="3061685"/>
            <a:ext cx="205172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kk-KZ" b="1" dirty="0">
                <a:effectLst/>
                <a:latin typeface="Times New Roman"/>
                <a:ea typeface="Times New Roman"/>
              </a:rPr>
              <a:t>шартты тексеру </a:t>
            </a:r>
            <a:endParaRPr lang="ru-RU" b="1" dirty="0"/>
          </a:p>
        </p:txBody>
      </p:sp>
      <p:cxnSp>
        <p:nvCxnSpPr>
          <p:cNvPr id="16" name="Прямая со стрелкой 15"/>
          <p:cNvCxnSpPr>
            <a:stCxn id="9" idx="1"/>
          </p:cNvCxnSpPr>
          <p:nvPr/>
        </p:nvCxnSpPr>
        <p:spPr>
          <a:xfrm flipH="1">
            <a:off x="2143095" y="3246351"/>
            <a:ext cx="203337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15732" y="1078762"/>
            <a:ext cx="1827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Есептің шешімі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452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573" y="600876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15732" y="1078762"/>
            <a:ext cx="2043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Есептің нәтижесі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0" t="6944" r="68041" b="61136"/>
          <a:stretch/>
        </p:blipFill>
        <p:spPr bwMode="auto">
          <a:xfrm>
            <a:off x="683568" y="1448094"/>
            <a:ext cx="7048162" cy="395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4304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3" y="764704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9505" y="1772816"/>
            <a:ext cx="81369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Шекті және шексіз қосындыларды есептеу а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лгоритм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ы әдетте жоғарғы деңгейлі тілдерді бағдарламалауды оқытатын көптеген пәндерде қарастырылады. 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Әдетте шартты циклдар шексіз қатарлармен берілген өрнектерді есептеу үшін қолданылады, мысалы sin(x) функциясын.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9506" y="4499828"/>
            <a:ext cx="79023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sin(x) функциясын есептеу формуласы шексіз қосындылардан тұрады.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570190"/>
              </p:ext>
            </p:extLst>
          </p:nvPr>
        </p:nvGraphicFramePr>
        <p:xfrm>
          <a:off x="1824984" y="3404032"/>
          <a:ext cx="5324475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Формула" r:id="rId3" imgW="2628720" imgH="444240" progId="Equation.3">
                  <p:embed/>
                </p:oleObj>
              </mc:Choice>
              <mc:Fallback>
                <p:oleObj name="Формула" r:id="rId3" imgW="2628720" imgH="4442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984" y="3404032"/>
                        <a:ext cx="5324475" cy="893762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1225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3" y="764704"/>
            <a:ext cx="80393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9505" y="1772816"/>
            <a:ext cx="79269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Математика үшін шексіздік ұғымын қолдану – әдеттегі құбылыс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бүтін және нақты сандар жиынтығы шексіз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Бағдарламалауда барлық бүтін және нақты сандардың мәндері компьютер мүмкіндігімен шектелген.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Сондықтан бағдарламалауда шексіз қосындыларды есептеулер орындалмайды. Алайда қосындыны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берілген дәлдікте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есептеуге болады.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Сонымен,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шексіз қосындылар 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берілген дәлдіктегі қосындыларға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айналдырылады.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248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236" y="692696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3" y="1628800"/>
            <a:ext cx="82089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Берілген дәлдіктегі ақырғы қосындыны (конечных сумм) есептеу алгоритмын функционалды түрде келесі әрекеттер ретімен (последовательность действий) көрсетуге болады</a:t>
            </a:r>
            <a:r>
              <a:rPr lang="kk-KZ" sz="2000" dirty="0"/>
              <a:t>: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4094" y="2644463"/>
            <a:ext cx="7272808" cy="1631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бастапқы шарттарды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аны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қтау;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while( кезекті қосылғыш модулі берілген дәлдіктен үлкен 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{  қосынды = қосынды + кезекті қосылғыш;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   кезекті қосылғышты жаңа мәндерді қолданып есептеу;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3" y="4345803"/>
            <a:ext cx="803935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Бастапқы шарт мыналардан тұруы тиісті: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96000" lvl="0" indent="360000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қосындыны инициализациялау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96000" lvl="0" indent="360000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бірінші қосылғышты есептеу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96000" lvl="0" indent="360000" algn="just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кейбір айнымалыларды инициализациялау. Мысалы, кезекті қосылғыштың нөмеріне жауап беретін айнымалы.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005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674674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Кезекті қосылғышты есептеуге  рекуррентті формулалар арқылы орындауға кеңес беріледі. Кезекті қосылғышты есептеуді жеңілдетуге болады: </a:t>
            </a:r>
          </a:p>
          <a:p>
            <a:pPr marL="342900" indent="-342900">
              <a:buFontTx/>
              <a:buChar char="-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алдынғы мәнді қолданып </a:t>
            </a: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 және </a:t>
            </a:r>
          </a:p>
          <a:p>
            <a:pPr marL="342900" indent="-342900">
              <a:buFontTx/>
              <a:buChar char="-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k+1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=f(a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) рекуррентті формуласын құрып.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5236" y="692696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789040"/>
            <a:ext cx="79781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Осы тәсіл көптеген математикалық функцияларды есептегенде қолданылады, мысалы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sin(x)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742563"/>
              </p:ext>
            </p:extLst>
          </p:nvPr>
        </p:nvGraphicFramePr>
        <p:xfrm>
          <a:off x="1559618" y="4584007"/>
          <a:ext cx="5324475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Формула" r:id="rId3" imgW="2628720" imgH="444240" progId="Equation.3">
                  <p:embed/>
                </p:oleObj>
              </mc:Choice>
              <mc:Fallback>
                <p:oleObj name="Формула" r:id="rId3" imgW="2628720" imgH="4442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9618" y="4584007"/>
                        <a:ext cx="5324475" cy="893763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8311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7840" y="2564904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Формула бойынша керекті рекуррентті қатынастардың құрылуын көрсетейік.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040878"/>
              </p:ext>
            </p:extLst>
          </p:nvPr>
        </p:nvGraphicFramePr>
        <p:xfrm>
          <a:off x="1747521" y="1606187"/>
          <a:ext cx="6640903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7" name="Формула" r:id="rId3" imgW="2628720" imgH="444240" progId="Equation.3">
                  <p:embed/>
                </p:oleObj>
              </mc:Choice>
              <mc:Fallback>
                <p:oleObj name="Формула" r:id="rId3" imgW="2628720" imgH="4442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7521" y="1606187"/>
                        <a:ext cx="6640903" cy="893763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5236" y="692696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04" y="3258544"/>
            <a:ext cx="8000283" cy="1288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7727" y="1853014"/>
            <a:ext cx="1119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74079" y="4529985"/>
            <a:ext cx="628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қатынасын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01771" y="5396300"/>
            <a:ext cx="28131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(n+1)!=n!⋅(n+1)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02" name="Picture 34" descr="a_{k+1}/a_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203" y="4546610"/>
            <a:ext cx="1009000" cy="36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40079" y="4934635"/>
            <a:ext cx="80969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факториалды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ң р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екуррентті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қатынасы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95235" y="4437111"/>
            <a:ext cx="8432633" cy="18805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4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5236" y="692696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8" t="52152" r="13656" b="28040"/>
          <a:stretch/>
        </p:blipFill>
        <p:spPr bwMode="auto">
          <a:xfrm>
            <a:off x="682720" y="1742252"/>
            <a:ext cx="8000282" cy="204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99773" y="3933056"/>
            <a:ext cx="8059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Рекуррентті арақатынасты енгізу нәтижесінде циклдің әрбір қадамында санның дәрежесін және факториалдарды табудың қажеті жоқ.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12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236" y="581677"/>
            <a:ext cx="8039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00234"/>
            <a:ext cx="8342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effectLst/>
                <a:latin typeface="Times New Roman"/>
                <a:ea typeface="Times New Roman"/>
              </a:rPr>
              <a:t>Есеп. sin(x)-тің мәнін есепте, x диалог режімінде беріледі. Есептеуді екі жолмен орындау керек: </a:t>
            </a:r>
            <a:r>
              <a:rPr lang="kk-KZ" b="1" dirty="0">
                <a:effectLst/>
                <a:latin typeface="Times New Roman"/>
                <a:ea typeface="Times New Roman"/>
              </a:rPr>
              <a:t>стандартты sin() функциясымен </a:t>
            </a:r>
            <a:r>
              <a:rPr lang="kk-KZ" dirty="0">
                <a:effectLst/>
                <a:latin typeface="Times New Roman"/>
                <a:ea typeface="Times New Roman"/>
              </a:rPr>
              <a:t>және берілген t дәлдігіне сәйкес </a:t>
            </a:r>
            <a:r>
              <a:rPr lang="kk-KZ" b="1" dirty="0">
                <a:effectLst/>
                <a:latin typeface="Times New Roman"/>
                <a:ea typeface="Times New Roman"/>
              </a:rPr>
              <a:t>қатар көмегімен</a:t>
            </a:r>
            <a:r>
              <a:rPr lang="kk-KZ" dirty="0">
                <a:effectLst/>
                <a:latin typeface="Times New Roman"/>
                <a:ea typeface="Times New Roman"/>
              </a:rPr>
              <a:t>, t мәні диалог режімінде беріледі.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5236" y="2223564"/>
            <a:ext cx="53009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Main(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[]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{   …</a:t>
            </a:r>
            <a:r>
              <a:rPr lang="kk-KZ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...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0; y = x; i = 0;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Math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.Abs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(y) &gt; t)</a:t>
            </a: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{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+ y;</a:t>
            </a:r>
          </a:p>
          <a:p>
            <a:r>
              <a:rPr lang="es-E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y = y * (-x * x) / ((2 * i + 2) * (2 * i + 3));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i++;</a:t>
            </a: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"sin(x) = {0}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Math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.Sin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(x));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{0}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Zhalgastiry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(Y/N)?"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cim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cim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==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'Y'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goto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"Enter 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pernesin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basiniz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}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29454" y="2996952"/>
            <a:ext cx="3505141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b="1" dirty="0" err="1"/>
              <a:t>Рекуррентті</a:t>
            </a:r>
            <a:r>
              <a:rPr lang="ru-RU" sz="2000" b="1" dirty="0"/>
              <a:t> </a:t>
            </a:r>
            <a:r>
              <a:rPr lang="ru-RU" sz="2000" b="1" dirty="0" err="1"/>
              <a:t>қатынастар</a:t>
            </a:r>
            <a:r>
              <a:rPr lang="ru-RU" sz="2000" b="1" dirty="0"/>
              <a:t> </a:t>
            </a:r>
            <a:r>
              <a:rPr lang="ru-RU" sz="2000" b="1" dirty="0" err="1"/>
              <a:t>негізіндегі</a:t>
            </a:r>
            <a:r>
              <a:rPr lang="ru-RU" sz="2000" b="1" dirty="0"/>
              <a:t> </a:t>
            </a:r>
            <a:r>
              <a:rPr lang="kk-KZ" sz="2000" b="1" dirty="0">
                <a:effectLst/>
                <a:latin typeface="Times New Roman"/>
                <a:ea typeface="Times New Roman"/>
              </a:rPr>
              <a:t>қатарды есептеу </a:t>
            </a:r>
            <a:r>
              <a:rPr lang="ru-RU" sz="2000" b="1" dirty="0"/>
              <a:t> </a:t>
            </a:r>
          </a:p>
        </p:txBody>
      </p:sp>
      <p:cxnSp>
        <p:nvCxnSpPr>
          <p:cNvPr id="9" name="Прямая со стрелкой 8"/>
          <p:cNvCxnSpPr>
            <a:stCxn id="7" idx="1"/>
          </p:cNvCxnSpPr>
          <p:nvPr/>
        </p:nvCxnSpPr>
        <p:spPr>
          <a:xfrm flipH="1">
            <a:off x="4067944" y="3350895"/>
            <a:ext cx="961510" cy="4381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126539" y="3934797"/>
            <a:ext cx="3310970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kk-KZ" b="1" dirty="0">
                <a:effectLst/>
                <a:latin typeface="Times New Roman"/>
                <a:ea typeface="Times New Roman"/>
              </a:rPr>
              <a:t>стандартты sin() функциясын</a:t>
            </a:r>
          </a:p>
          <a:p>
            <a:r>
              <a:rPr lang="kk-KZ" b="1" dirty="0">
                <a:effectLst/>
                <a:latin typeface="Times New Roman"/>
                <a:ea typeface="Times New Roman"/>
              </a:rPr>
              <a:t> шығару 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12" idx="1"/>
          </p:cNvCxnSpPr>
          <p:nvPr/>
        </p:nvCxnSpPr>
        <p:spPr>
          <a:xfrm flipH="1">
            <a:off x="4318458" y="4257963"/>
            <a:ext cx="808081" cy="19081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612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236" y="581677"/>
            <a:ext cx="8039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00234"/>
            <a:ext cx="8342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effectLst/>
                <a:latin typeface="Times New Roman"/>
                <a:ea typeface="Times New Roman"/>
              </a:rPr>
              <a:t>Есеп. sin(x)-тің мәнін есепте, x диалог режімінде беріледі. Есептеуді екі жолмен орындау керек: </a:t>
            </a:r>
            <a:r>
              <a:rPr lang="kk-KZ" b="1" dirty="0">
                <a:effectLst/>
                <a:latin typeface="Times New Roman"/>
                <a:ea typeface="Times New Roman"/>
              </a:rPr>
              <a:t>стандартты sin() функциясымен </a:t>
            </a:r>
            <a:r>
              <a:rPr lang="kk-KZ" dirty="0">
                <a:effectLst/>
                <a:latin typeface="Times New Roman"/>
                <a:ea typeface="Times New Roman"/>
              </a:rPr>
              <a:t>және берілген t дәлдігіне сәйкес </a:t>
            </a:r>
            <a:r>
              <a:rPr lang="kk-KZ" b="1" dirty="0">
                <a:effectLst/>
                <a:latin typeface="Times New Roman"/>
                <a:ea typeface="Times New Roman"/>
              </a:rPr>
              <a:t>қатар көмегімен</a:t>
            </a:r>
            <a:r>
              <a:rPr lang="kk-KZ" dirty="0">
                <a:effectLst/>
                <a:latin typeface="Times New Roman"/>
                <a:ea typeface="Times New Roman"/>
              </a:rPr>
              <a:t>, t мәні диалог режімінде беріледі. 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66" y="2413512"/>
            <a:ext cx="7611186" cy="353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104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8548" y="1099420"/>
            <a:ext cx="8079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/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do – while циклін тексеруді цикл денесі орындалғаннан кейін жүргізу керек болған жағдайда қолдану орынды. Жазылу </a:t>
            </a:r>
            <a:r>
              <a:rPr lang="ru-RU" dirty="0"/>
              <a:t>форматы: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2728" y="1732819"/>
            <a:ext cx="244827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do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{ операторлар; }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while (шарт)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6032" y="2780928"/>
            <a:ext cx="7806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шарт – логикалық өрнек, оның екі мәні болуы мүмкін: жалған немесе ақиқат.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егер «шарт» ақиқат болса, онда do – while циклының  «операторлары» орындалады, әйтпесе цикл орындалмайды (аяқталады).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6032" y="3981257"/>
            <a:ext cx="8181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do – while циклі шарты соңында (цикл с постусловием) жазылған цикл </a:t>
            </a:r>
            <a:br>
              <a:rPr lang="kk-KZ" dirty="0"/>
            </a:br>
            <a:r>
              <a:rPr lang="kk-KZ" dirty="0"/>
              <a:t>деп аталады - шарт цикл денесі орындалғаннан кейін тексеріледі.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8570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9280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Келесі суретте есептің шешімі бойынша алгоритмнің құрылымдық схемасында do – while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циклы былай көрсетіледі.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610" y="1739137"/>
            <a:ext cx="5032856" cy="348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9335" y="5298072"/>
            <a:ext cx="4125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do – while циклінің графикалық көрінісі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291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3018" y="990020"/>
            <a:ext cx="81014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Есеп. Қатар қосындысын есептейтін бағдарлама жазу:</a:t>
            </a: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783574"/>
              </p:ext>
            </p:extLst>
          </p:nvPr>
        </p:nvGraphicFramePr>
        <p:xfrm>
          <a:off x="683568" y="1305540"/>
          <a:ext cx="7920880" cy="833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Формула" r:id="rId3" imgW="4343400" imgH="457200" progId="Equation.3">
                  <p:embed/>
                </p:oleObj>
              </mc:Choice>
              <mc:Fallback>
                <p:oleObj name="Формула" r:id="rId3" imgW="4343400" imgH="457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305540"/>
                        <a:ext cx="7920880" cy="8337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6804" y="2132856"/>
            <a:ext cx="80303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Есептеу қатар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n дәрежесіндегі Х-ке бөлінген бір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K санынан кіші болғанға дейін жалғасады. K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Х ЭВМ-де диалог режімінде беріледі,  және Х  бірден үлкен болуы керек.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8578" y="3082581"/>
            <a:ext cx="8047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Өрнектің  бөлімі Х-ке тең Z (Z = X) айнымалысымен белгіленеді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онда әрбір келесі қосылғыштың бөлімі қатардың алдыңғы бөлімін Х-ке көбейтіндісіне тең, яғни Z = Z * X.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88578" y="4313707"/>
            <a:ext cx="805589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 while циклін «іске қоспас» бұрын өрнекті анықтап алу керек, ол өрнек циклде шарт ретінде қолданылады. Есепте қолданылатын өрнектегі: </a:t>
            </a:r>
            <a:endParaRPr kumimoji="0" lang="kk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850" y="4979888"/>
            <a:ext cx="809134" cy="68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771799" y="5110941"/>
            <a:ext cx="57710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«ақиқат» «болғанша» цикл орындала береді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0922" y="5664940"/>
            <a:ext cx="79319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Цикл денесінде қосындыны жинау керек және жаңа Z бөлгішін есептеу керек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044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92806"/>
            <a:ext cx="6552728" cy="46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5702451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/>
              <a:t>Есептің шешімі бойынша құрылымдық алгоритм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24397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12776"/>
            <a:ext cx="799288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n = 0;</a:t>
            </a:r>
            <a:r>
              <a:rPr lang="fr-FR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fr-FR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s = 1, z = 0, y = 0;</a:t>
            </a:r>
            <a:endParaRPr lang="ru-RU" sz="1700" dirty="0">
              <a:solidFill>
                <a:srgbClr val="000000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Введите значение </a:t>
            </a:r>
            <a:r>
              <a:rPr lang="en-US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x&gt;1"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buf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x = </a:t>
            </a:r>
            <a:r>
              <a:rPr lang="en-US" sz="1700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.Parse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buf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(x &lt;= 1) </a:t>
            </a:r>
            <a:r>
              <a:rPr lang="en-US" sz="1700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goto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z = x;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k = 0.0001;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s = 1; n = 0;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</a:t>
            </a:r>
            <a:endParaRPr lang="en-US" sz="1700" dirty="0">
              <a:solidFill>
                <a:srgbClr val="000000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{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y = 1 / z;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s = s + y;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z = z * x;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n = n + 1;</a:t>
            </a:r>
          </a:p>
          <a:p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}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(y &gt; k);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Сумма = {0} число запусков цикла = {1}"</a:t>
            </a:r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s, n);</a:t>
            </a:r>
          </a:p>
          <a:p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ru-RU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"Для продолжения нажмите клавишу </a:t>
            </a:r>
            <a:r>
              <a:rPr lang="ru-RU" sz="17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Enter</a:t>
            </a:r>
            <a:r>
              <a:rPr lang="ru-RU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095176"/>
            <a:ext cx="392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err="1">
                <a:latin typeface="Times New Roman" pitchFamily="18" charset="0"/>
                <a:cs typeface="Times New Roman" pitchFamily="18" charset="0"/>
              </a:rPr>
              <a:t>Есептің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коды</a:t>
            </a:r>
            <a:endParaRPr lang="ru-RU" sz="2000" u="sng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355" y="3068960"/>
            <a:ext cx="5004049" cy="205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153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567FB11-0F10-46A8-BC3E-68C352839131}"/>
              </a:ext>
            </a:extLst>
          </p:cNvPr>
          <p:cNvSpPr/>
          <p:nvPr/>
        </p:nvSpPr>
        <p:spPr>
          <a:xfrm>
            <a:off x="539552" y="1025545"/>
            <a:ext cx="3450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oreach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операторы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5138CE6-C85D-460C-8197-AB7E2ADB3665}"/>
              </a:ext>
            </a:extLst>
          </p:cNvPr>
          <p:cNvSpPr/>
          <p:nvPr/>
        </p:nvSpPr>
        <p:spPr>
          <a:xfrm>
            <a:off x="683568" y="1569328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foreach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бойынша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итерация (ж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үріп өту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218A702-DD75-407D-993C-52042D676C02}"/>
              </a:ext>
            </a:extLst>
          </p:cNvPr>
          <p:cNvSpPr/>
          <p:nvPr/>
        </p:nvSpPr>
        <p:spPr>
          <a:xfrm>
            <a:off x="683568" y="2420888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System.Collections.IEnumerable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System.Collections.Generic.IEnumerable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&lt;T&gt;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E8BF0F7-77BD-434A-BCCF-30C519924BEA}"/>
              </a:ext>
            </a:extLst>
          </p:cNvPr>
          <p:cNvSpPr/>
          <p:nvPr/>
        </p:nvSpPr>
        <p:spPr>
          <a:xfrm>
            <a:off x="4932040" y="404664"/>
            <a:ext cx="3805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x-none" dirty="0">
                <a:latin typeface="Times New Roman" panose="02020603050405020304" pitchFamily="18" charset="0"/>
                <a:cs typeface="Times New Roman" pitchFamily="18" charset="0"/>
              </a:rPr>
              <a:t>ШАРТТЫ ЦИКЛ ОПЕРАТОРЛАРЫ </a:t>
            </a:r>
            <a:endParaRPr lang="kk-KZ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97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31E52C7-EC24-497E-A4F2-EAA412F8A159}"/>
              </a:ext>
            </a:extLst>
          </p:cNvPr>
          <p:cNvSpPr/>
          <p:nvPr/>
        </p:nvSpPr>
        <p:spPr>
          <a:xfrm>
            <a:off x="350586" y="1556792"/>
            <a:ext cx="4032448" cy="5078313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[]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[] </a:t>
            </a: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0, 1, 1, 2, 3, 5, 8, 13 };</a:t>
            </a: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foreach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element </a:t>
            </a:r>
            <a:r>
              <a:rPr lang="en-US" b="1" dirty="0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System.Console.WriteLine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(element);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System.Console.WriteLine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b="1" dirty="0">
              <a:solidFill>
                <a:srgbClr val="008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b="1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0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2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3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5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8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13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B4052DE-91E0-471B-B3DE-FE078DCB9B81}"/>
              </a:ext>
            </a:extLst>
          </p:cNvPr>
          <p:cNvSpPr/>
          <p:nvPr/>
        </p:nvSpPr>
        <p:spPr>
          <a:xfrm>
            <a:off x="4544942" y="1569597"/>
            <a:ext cx="4248472" cy="5130507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[]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b="1" dirty="0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[] </a:t>
            </a:r>
            <a:endParaRPr lang="kk-KZ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0, 1, 1, 2, 3, 5, 8, 13 };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Compare the previous loop to a similar for loop.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0;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fibarray.Length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System.Console.WriteLine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]);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System.Console.WriteLine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b="1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0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2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3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5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8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13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6DE712D-1E2E-42E1-AB82-4B8C700CA49D}"/>
              </a:ext>
            </a:extLst>
          </p:cNvPr>
          <p:cNvSpPr/>
          <p:nvPr/>
        </p:nvSpPr>
        <p:spPr>
          <a:xfrm>
            <a:off x="539552" y="285616"/>
            <a:ext cx="39186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oreach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операторы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F78FE4D-50C7-42FC-B3A8-74827EB6117A}"/>
              </a:ext>
            </a:extLst>
          </p:cNvPr>
          <p:cNvSpPr/>
          <p:nvPr/>
        </p:nvSpPr>
        <p:spPr>
          <a:xfrm>
            <a:off x="4653814" y="1037847"/>
            <a:ext cx="2308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операторы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77FD3D7-6B59-4D7D-9096-F89FEA867046}"/>
              </a:ext>
            </a:extLst>
          </p:cNvPr>
          <p:cNvSpPr/>
          <p:nvPr/>
        </p:nvSpPr>
        <p:spPr>
          <a:xfrm>
            <a:off x="453195" y="1037847"/>
            <a:ext cx="2821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foreach</a:t>
            </a:r>
            <a:r>
              <a:rPr lang="kk-KZ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операторы 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AC00FEA-D43D-43F1-8FBB-1331D887182A}"/>
              </a:ext>
            </a:extLst>
          </p:cNvPr>
          <p:cNvSpPr/>
          <p:nvPr/>
        </p:nvSpPr>
        <p:spPr>
          <a:xfrm>
            <a:off x="5059630" y="208671"/>
            <a:ext cx="3805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x-none" dirty="0">
                <a:latin typeface="Times New Roman" panose="02020603050405020304" pitchFamily="18" charset="0"/>
                <a:cs typeface="Times New Roman" pitchFamily="18" charset="0"/>
              </a:rPr>
              <a:t>ШАРТТЫ ЦИКЛ ОПЕРАТОРЛАРЫ </a:t>
            </a:r>
            <a:endParaRPr lang="kk-KZ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187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041" y="404664"/>
            <a:ext cx="8136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өзі тексеру сұрақтары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 Как в языке С# выделяются операторы внутри цикла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Служебными словами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begin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Фигурными скобками.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Служебными словами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Круглыми скобками ( ... ).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Служебными словами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endl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 При каком значении "выражения" прекращается выполнение цикла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{    . . .   }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("выражение")?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вещественного типа и принимает значение 1.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– логического типа и «истинно»;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– целого типа;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вещественного типа;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– логического типа и «ложно»;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444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94692"/>
            <a:ext cx="81186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өзі тексеру сұрақтары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 К какому типу относится цикл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{…}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 При каком значении "выражения" цикла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{    . . .   }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("выражение")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тело цикла не выполняется ни разу?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Бағдарламаның келесі үзіндісі экранға нені шығарады?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I = 0;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do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{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 j = 0;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for (I = 1; I&lt;=9; I++) j++;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} while (I != 10);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("j = {0} ", j);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662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1769</Words>
  <Application>Microsoft Office PowerPoint</Application>
  <PresentationFormat>Экран (4:3)</PresentationFormat>
  <Paragraphs>254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Тема Office</vt:lpstr>
      <vt:lpstr>Формула</vt:lpstr>
      <vt:lpstr>ШАРТТЫ ЦИКЛ ОПЕРАТОРЛАРЫ  </vt:lpstr>
      <vt:lpstr>Тақырыптар: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Пользователь Windows</cp:lastModifiedBy>
  <cp:revision>78</cp:revision>
  <dcterms:created xsi:type="dcterms:W3CDTF">2017-01-30T13:24:33Z</dcterms:created>
  <dcterms:modified xsi:type="dcterms:W3CDTF">2021-03-06T08:40:56Z</dcterms:modified>
</cp:coreProperties>
</file>